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0" r:id="rId23"/>
    <p:sldId id="281" r:id="rId24"/>
    <p:sldId id="279" r:id="rId25"/>
  </p:sldIdLst>
  <p:sldSz cx="12192000" cy="6858000"/>
  <p:notesSz cx="6858000" cy="9144000"/>
  <p:embeddedFontLst>
    <p:embeddedFont>
      <p:font typeface="Cabin" panose="020B0604020202020204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Roboto Medium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648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2" roundtripDataSignature="AMtx7mj3PARA5DCgRkpBYU0YbMKlrEv/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22" y="62"/>
      </p:cViewPr>
      <p:guideLst>
        <p:guide orient="horz" pos="2160"/>
        <p:guide pos="3840"/>
        <p:guide orient="horz" pos="6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2bbbb3a928_0_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9" name="Google Shape;119;g32bbbb3a928_0_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0" name="Google Shape;24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2" name="Google Shape;25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7164733784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g37164733784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7164733784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5" name="Google Shape;285;g37164733784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highlight>
                <a:srgbClr val="FFE599"/>
              </a:highlight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highlight>
                <a:srgbClr val="FFE599"/>
              </a:highlight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7164733784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9" name="Google Shape;319;g37164733784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6" name="Google Shape;33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highlight>
                <a:srgbClr val="FFE599"/>
              </a:highlight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3" name="Google Shape;35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4" name="Google Shape;37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highlight>
                <a:srgbClr val="FFE599"/>
              </a:highlight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0" name="Google Shape;39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328a9d55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5" name="Google Shape;125;g3328a9d55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6" name="Google Shape;40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7164733784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8" name="Google Shape;418;g37164733784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7164733784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9" name="Google Shape;439;g37164733784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highlight>
                <a:srgbClr val="9E9E9E"/>
              </a:highlight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6" name="Google Shape;45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highlight>
                <a:srgbClr val="9E9E9E"/>
              </a:highlight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1" name="Google Shape;47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481a71728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8" name="Google Shape;138;g3481a7172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6df0709f2b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36df0709f2b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71647337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g371647337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7164733784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g37164733784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>
              <a:highlight>
                <a:srgbClr val="FFE599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7164733784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0" name="Google Shape;200;g37164733784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6df0709f2b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6" name="Google Shape;216;g36df0709f2b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6df0709f2b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8" name="Google Shape;228;g36df0709f2b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19" title="fondo de presentacio╠ün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19" title="logo-cdmx-adip.png"/>
          <p:cNvPicPr preferRelativeResize="0"/>
          <p:nvPr/>
        </p:nvPicPr>
        <p:blipFill rotWithShape="1">
          <a:blip r:embed="rId3">
            <a:alphaModFix/>
          </a:blip>
          <a:srcRect r="21135"/>
          <a:stretch/>
        </p:blipFill>
        <p:spPr>
          <a:xfrm>
            <a:off x="296025" y="360800"/>
            <a:ext cx="4644048" cy="108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19" title="adip-logotipo-blanco (2)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20785" y="586515"/>
            <a:ext cx="2267151" cy="62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9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" name="Google Shape;17;p19"/>
          <p:cNvSpPr txBox="1"/>
          <p:nvPr/>
        </p:nvSpPr>
        <p:spPr>
          <a:xfrm>
            <a:off x="0" y="4601178"/>
            <a:ext cx="79398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18;p19"/>
          <p:cNvSpPr txBox="1"/>
          <p:nvPr/>
        </p:nvSpPr>
        <p:spPr>
          <a:xfrm>
            <a:off x="0" y="2631747"/>
            <a:ext cx="12192000" cy="2357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434343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endParaRPr sz="44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4"/>
          <p:cNvPicPr preferRelativeResize="0"/>
          <p:nvPr/>
        </p:nvPicPr>
        <p:blipFill rotWithShape="1">
          <a:blip r:embed="rId2">
            <a:alphaModFix amt="13000"/>
          </a:blip>
          <a:srcRect l="11275" r="920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bin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25"/>
          <p:cNvPicPr preferRelativeResize="0"/>
          <p:nvPr/>
        </p:nvPicPr>
        <p:blipFill rotWithShape="1">
          <a:blip r:embed="rId2">
            <a:alphaModFix amt="13000"/>
          </a:blip>
          <a:srcRect l="11275" r="920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6"/>
          <p:cNvPicPr preferRelativeResize="0"/>
          <p:nvPr/>
        </p:nvPicPr>
        <p:blipFill rotWithShape="1">
          <a:blip r:embed="rId2">
            <a:alphaModFix amt="13000"/>
          </a:blip>
          <a:srcRect l="11275" r="920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6"/>
          <p:cNvSpPr txBox="1"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bin"/>
              <a:buNone/>
              <a:defRPr sz="1500" b="1"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6"/>
          <p:cNvSpPr txBox="1">
            <a:spLocks noGrp="1"/>
          </p:cNvSpPr>
          <p:nvPr>
            <p:ph type="body"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Cabin"/>
                <a:ea typeface="Cabin"/>
                <a:cs typeface="Cabin"/>
                <a:sym typeface="Cabin"/>
              </a:defRPr>
            </a:lvl1pPr>
            <a:lvl2pPr marL="914400" lvl="1" indent="-36195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>
                <a:latin typeface="Cabin"/>
                <a:ea typeface="Cabin"/>
                <a:cs typeface="Cabin"/>
                <a:sym typeface="Cabin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Cabin"/>
                <a:ea typeface="Cabin"/>
                <a:cs typeface="Cabin"/>
                <a:sym typeface="Cabin"/>
              </a:defRPr>
            </a:lvl3pPr>
            <a:lvl4pPr marL="1828800" lvl="3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>
                <a:latin typeface="Cabin"/>
                <a:ea typeface="Cabin"/>
                <a:cs typeface="Cabin"/>
                <a:sym typeface="Cabin"/>
              </a:defRPr>
            </a:lvl4pPr>
            <a:lvl5pPr marL="2286000" lvl="4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 sz="1500">
                <a:latin typeface="Cabin"/>
                <a:ea typeface="Cabin"/>
                <a:cs typeface="Cabin"/>
                <a:sym typeface="Cabin"/>
              </a:defRPr>
            </a:lvl5pPr>
            <a:lvl6pPr marL="2743200" lvl="5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body" idx="2"/>
          </p:nvPr>
        </p:nvSpPr>
        <p:spPr>
          <a:xfrm>
            <a:off x="609602" y="1435103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>
                <a:latin typeface="Cabin"/>
                <a:ea typeface="Cabin"/>
                <a:cs typeface="Cabin"/>
                <a:sym typeface="Cabin"/>
              </a:defRPr>
            </a:lvl1pPr>
            <a:lvl2pPr marL="914400" lvl="1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3pPr>
            <a:lvl4pPr marL="1828800" lvl="3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4pPr>
            <a:lvl5pPr marL="2286000" lvl="4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5pPr>
            <a:lvl6pPr marL="2743200" lvl="5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6pPr>
            <a:lvl7pPr marL="3200400" lvl="6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7pPr>
            <a:lvl8pPr marL="3657600" lvl="7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8pPr>
            <a:lvl9pPr marL="4114800" lvl="8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9pPr>
          </a:lstStyle>
          <a:p>
            <a:endParaRPr/>
          </a:p>
        </p:txBody>
      </p:sp>
      <p:sp>
        <p:nvSpPr>
          <p:cNvPr id="85" name="Google Shape;85;p26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6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6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7"/>
          <p:cNvPicPr preferRelativeResize="0"/>
          <p:nvPr/>
        </p:nvPicPr>
        <p:blipFill rotWithShape="1">
          <a:blip r:embed="rId2">
            <a:alphaModFix amt="13000"/>
          </a:blip>
          <a:srcRect l="11275" r="920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7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bin"/>
              <a:buNone/>
              <a:defRPr sz="1500" b="1"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7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7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>
                <a:latin typeface="Cabin"/>
                <a:ea typeface="Cabin"/>
                <a:cs typeface="Cabin"/>
                <a:sym typeface="Cabin"/>
              </a:defRPr>
            </a:lvl1pPr>
            <a:lvl2pPr marL="914400" lvl="1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3pPr>
            <a:lvl4pPr marL="1828800" lvl="3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4pPr>
            <a:lvl5pPr marL="2286000" lvl="4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5pPr>
            <a:lvl6pPr marL="2743200" lvl="5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6pPr>
            <a:lvl7pPr marL="3200400" lvl="6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7pPr>
            <a:lvl8pPr marL="3657600" lvl="7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8pPr>
            <a:lvl9pPr marL="4114800" lvl="8" indent="-228600" algn="l">
              <a:lnSpc>
                <a:spcPct val="100000"/>
              </a:lnSpc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None/>
              <a:defRPr sz="675"/>
            </a:lvl9pPr>
          </a:lstStyle>
          <a:p>
            <a:endParaRPr/>
          </a:p>
        </p:txBody>
      </p:sp>
      <p:sp>
        <p:nvSpPr>
          <p:cNvPr id="93" name="Google Shape;93;p27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7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7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8"/>
          <p:cNvPicPr preferRelativeResize="0"/>
          <p:nvPr/>
        </p:nvPicPr>
        <p:blipFill rotWithShape="1">
          <a:blip r:embed="rId2">
            <a:alphaModFix amt="13000"/>
          </a:blip>
          <a:srcRect l="11275" r="920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bin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8"/>
          <p:cNvSpPr txBox="1">
            <a:spLocks noGrp="1"/>
          </p:cNvSpPr>
          <p:nvPr>
            <p:ph type="body" idx="1"/>
          </p:nvPr>
        </p:nvSpPr>
        <p:spPr>
          <a:xfrm rot="5400000">
            <a:off x="3807981" y="-1665669"/>
            <a:ext cx="4593455" cy="10990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Cabin"/>
                <a:ea typeface="Cabin"/>
                <a:cs typeface="Cabin"/>
                <a:sym typeface="Cabin"/>
              </a:defRPr>
            </a:lvl1pPr>
            <a:lvl2pPr marL="914400" lvl="1" indent="-36195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>
                <a:latin typeface="Cabin"/>
                <a:ea typeface="Cabin"/>
                <a:cs typeface="Cabin"/>
                <a:sym typeface="Cabin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Cabin"/>
                <a:ea typeface="Cabin"/>
                <a:cs typeface="Cabin"/>
                <a:sym typeface="Cabin"/>
              </a:defRPr>
            </a:lvl3pPr>
            <a:lvl4pPr marL="1828800" lvl="3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>
                <a:latin typeface="Cabin"/>
                <a:ea typeface="Cabin"/>
                <a:cs typeface="Cabin"/>
                <a:sym typeface="Cabin"/>
              </a:defRPr>
            </a:lvl4pPr>
            <a:lvl5pPr marL="2286000" lvl="4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>
                <a:latin typeface="Cabin"/>
                <a:ea typeface="Cabin"/>
                <a:cs typeface="Cabin"/>
                <a:sym typeface="Cabin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28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8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8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9"/>
          <p:cNvPicPr preferRelativeResize="0"/>
          <p:nvPr/>
        </p:nvPicPr>
        <p:blipFill rotWithShape="1">
          <a:blip r:embed="rId2">
            <a:alphaModFix amt="13000"/>
          </a:blip>
          <a:srcRect l="11275" r="920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9"/>
          <p:cNvSpPr txBox="1">
            <a:spLocks noGrp="1"/>
          </p:cNvSpPr>
          <p:nvPr>
            <p:ph type="title"/>
          </p:nvPr>
        </p:nvSpPr>
        <p:spPr>
          <a:xfrm rot="5400000">
            <a:off x="7285038" y="1828804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bin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9"/>
          <p:cNvSpPr txBox="1">
            <a:spLocks noGrp="1"/>
          </p:cNvSpPr>
          <p:nvPr>
            <p:ph type="body" idx="1"/>
          </p:nvPr>
        </p:nvSpPr>
        <p:spPr>
          <a:xfrm rot="5400000">
            <a:off x="1697038" y="-812796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Cabin"/>
                <a:ea typeface="Cabin"/>
                <a:cs typeface="Cabin"/>
                <a:sym typeface="Cabin"/>
              </a:defRPr>
            </a:lvl1pPr>
            <a:lvl2pPr marL="914400" lvl="1" indent="-36195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>
                <a:latin typeface="Cabin"/>
                <a:ea typeface="Cabin"/>
                <a:cs typeface="Cabin"/>
                <a:sym typeface="Cabin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Cabin"/>
                <a:ea typeface="Cabin"/>
                <a:cs typeface="Cabin"/>
                <a:sym typeface="Cabin"/>
              </a:defRPr>
            </a:lvl3pPr>
            <a:lvl4pPr marL="1828800" lvl="3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>
                <a:latin typeface="Cabin"/>
                <a:ea typeface="Cabin"/>
                <a:cs typeface="Cabin"/>
                <a:sym typeface="Cabin"/>
              </a:defRPr>
            </a:lvl4pPr>
            <a:lvl5pPr marL="2286000" lvl="4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>
                <a:latin typeface="Cabin"/>
                <a:ea typeface="Cabin"/>
                <a:cs typeface="Cabin"/>
                <a:sym typeface="Cabin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9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9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30"/>
          <p:cNvPicPr preferRelativeResize="0"/>
          <p:nvPr/>
        </p:nvPicPr>
        <p:blipFill rotWithShape="1">
          <a:blip r:embed="rId2">
            <a:alphaModFix amt="13000"/>
          </a:blip>
          <a:srcRect l="11275" r="920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30"/>
          <p:cNvSpPr txBox="1">
            <a:spLocks noGrp="1"/>
          </p:cNvSpPr>
          <p:nvPr>
            <p:ph type="ctrTitle"/>
          </p:nvPr>
        </p:nvSpPr>
        <p:spPr>
          <a:xfrm>
            <a:off x="355599" y="5100841"/>
            <a:ext cx="7599681" cy="1190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bin"/>
              <a:buNone/>
              <a:defRPr sz="4400" b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13" name="Google Shape;113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98503" y="5541264"/>
            <a:ext cx="3337898" cy="87519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30"/>
          <p:cNvCxnSpPr/>
          <p:nvPr/>
        </p:nvCxnSpPr>
        <p:spPr>
          <a:xfrm>
            <a:off x="350721" y="6416461"/>
            <a:ext cx="7604559" cy="0"/>
          </a:xfrm>
          <a:prstGeom prst="straightConnector1">
            <a:avLst/>
          </a:prstGeom>
          <a:noFill/>
          <a:ln w="25400" cap="flat" cmpd="sng">
            <a:solidFill>
              <a:srgbClr val="9F214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5" name="Google Shape;115;p30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30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3328a9d55e9_0_104"/>
          <p:cNvSpPr txBox="1">
            <a:spLocks noGrp="1"/>
          </p:cNvSpPr>
          <p:nvPr>
            <p:ph type="body" idx="1"/>
          </p:nvPr>
        </p:nvSpPr>
        <p:spPr>
          <a:xfrm>
            <a:off x="52564" y="1035170"/>
            <a:ext cx="12087000" cy="56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Cabin"/>
                <a:ea typeface="Cabin"/>
                <a:cs typeface="Cabin"/>
                <a:sym typeface="Cabin"/>
              </a:defRPr>
            </a:lvl1pPr>
            <a:lvl2pPr marL="914400" lvl="1" indent="-36195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>
                <a:latin typeface="Cabin"/>
                <a:ea typeface="Cabin"/>
                <a:cs typeface="Cabin"/>
                <a:sym typeface="Cabin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Cabin"/>
                <a:ea typeface="Cabin"/>
                <a:cs typeface="Cabin"/>
                <a:sym typeface="Cabin"/>
              </a:defRPr>
            </a:lvl3pPr>
            <a:lvl4pPr marL="1828800" lvl="3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>
                <a:latin typeface="Cabin"/>
                <a:ea typeface="Cabin"/>
                <a:cs typeface="Cabin"/>
                <a:sym typeface="Cabin"/>
              </a:defRPr>
            </a:lvl4pPr>
            <a:lvl5pPr marL="2286000" lvl="4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>
                <a:latin typeface="Cabin"/>
                <a:ea typeface="Cabin"/>
                <a:cs typeface="Cabin"/>
                <a:sym typeface="Cabin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g3328a9d55e9_0_104"/>
          <p:cNvSpPr txBox="1">
            <a:spLocks noGrp="1"/>
          </p:cNvSpPr>
          <p:nvPr>
            <p:ph type="title"/>
          </p:nvPr>
        </p:nvSpPr>
        <p:spPr>
          <a:xfrm>
            <a:off x="138023" y="3975"/>
            <a:ext cx="83418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36df0709f2b_0_292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4" name="Google Shape;24;g36df0709f2b_0_29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36df0709f2b_0_85"/>
          <p:cNvSpPr txBox="1">
            <a:spLocks noGrp="1"/>
          </p:cNvSpPr>
          <p:nvPr>
            <p:ph type="title"/>
          </p:nvPr>
        </p:nvSpPr>
        <p:spPr>
          <a:xfrm>
            <a:off x="415600" y="121483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36df0709f2b_0_85"/>
          <p:cNvSpPr txBox="1">
            <a:spLocks noGrp="1"/>
          </p:cNvSpPr>
          <p:nvPr>
            <p:ph type="body" idx="1"/>
          </p:nvPr>
        </p:nvSpPr>
        <p:spPr>
          <a:xfrm>
            <a:off x="415600" y="2104433"/>
            <a:ext cx="11360700" cy="39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g36df0709f2b_0_8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 txBox="1"/>
          <p:nvPr/>
        </p:nvSpPr>
        <p:spPr>
          <a:xfrm>
            <a:off x="384075" y="194600"/>
            <a:ext cx="89259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9F224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37164733784_0_361"/>
          <p:cNvSpPr txBox="1">
            <a:spLocks noGrp="1"/>
          </p:cNvSpPr>
          <p:nvPr>
            <p:ph type="title"/>
          </p:nvPr>
        </p:nvSpPr>
        <p:spPr>
          <a:xfrm>
            <a:off x="456467" y="1697500"/>
            <a:ext cx="9147300" cy="10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3" name="Google Shape;33;g37164733784_0_361"/>
          <p:cNvSpPr txBox="1">
            <a:spLocks noGrp="1"/>
          </p:cNvSpPr>
          <p:nvPr>
            <p:ph type="body" idx="1"/>
          </p:nvPr>
        </p:nvSpPr>
        <p:spPr>
          <a:xfrm>
            <a:off x="415600" y="2824033"/>
            <a:ext cx="1001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4" name="Google Shape;34;g37164733784_0_36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21"/>
          <p:cNvPicPr preferRelativeResize="0"/>
          <p:nvPr/>
        </p:nvPicPr>
        <p:blipFill rotWithShape="1">
          <a:blip r:embed="rId2">
            <a:alphaModFix/>
          </a:blip>
          <a:srcRect l="5424" r="941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21"/>
          <p:cNvPicPr preferRelativeResize="0"/>
          <p:nvPr/>
        </p:nvPicPr>
        <p:blipFill rotWithShape="1">
          <a:blip r:embed="rId3">
            <a:alphaModFix amt="13000"/>
          </a:blip>
          <a:srcRect l="11275" r="920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>
            <a:off x="1" y="8913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21"/>
          <p:cNvSpPr txBox="1">
            <a:spLocks noGrp="1"/>
          </p:cNvSpPr>
          <p:nvPr>
            <p:ph type="body" idx="1"/>
          </p:nvPr>
        </p:nvSpPr>
        <p:spPr>
          <a:xfrm>
            <a:off x="963084" y="4535229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2286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rgbClr val="888888"/>
              </a:buClr>
              <a:buSzPts val="1050"/>
              <a:buNone/>
              <a:defRPr sz="105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1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1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1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title"/>
          </p:nvPr>
        </p:nvSpPr>
        <p:spPr>
          <a:xfrm>
            <a:off x="2962275" y="2494222"/>
            <a:ext cx="6181725" cy="1944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Cabin"/>
              <a:buNone/>
              <a:defRPr sz="3200" b="1">
                <a:solidFill>
                  <a:srgbClr val="C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22"/>
          <p:cNvPicPr preferRelativeResize="0"/>
          <p:nvPr/>
        </p:nvPicPr>
        <p:blipFill rotWithShape="1">
          <a:blip r:embed="rId2">
            <a:alphaModFix amt="13000"/>
          </a:blip>
          <a:srcRect l="11275" r="920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22"/>
          <p:cNvSpPr/>
          <p:nvPr/>
        </p:nvSpPr>
        <p:spPr>
          <a:xfrm>
            <a:off x="0" y="3"/>
            <a:ext cx="12192000" cy="957943"/>
          </a:xfrm>
          <a:prstGeom prst="rect">
            <a:avLst/>
          </a:prstGeom>
          <a:solidFill>
            <a:srgbClr val="9F2149"/>
          </a:solidFill>
          <a:ln w="9525" cap="flat" cmpd="sng">
            <a:solidFill>
              <a:srgbClr val="9F2149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27058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22"/>
          <p:cNvSpPr txBox="1">
            <a:spLocks noGrp="1"/>
          </p:cNvSpPr>
          <p:nvPr>
            <p:ph type="title"/>
          </p:nvPr>
        </p:nvSpPr>
        <p:spPr>
          <a:xfrm>
            <a:off x="197396" y="274641"/>
            <a:ext cx="11820433" cy="535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"/>
              <a:buNone/>
              <a:defRPr sz="3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>
                <a:latin typeface="Cabin"/>
                <a:ea typeface="Cabin"/>
                <a:cs typeface="Cabin"/>
                <a:sym typeface="Cabin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>
                <a:latin typeface="Cabin"/>
                <a:ea typeface="Cabin"/>
                <a:cs typeface="Cabin"/>
                <a:sym typeface="Cabin"/>
              </a:defRPr>
            </a:lvl2pPr>
            <a:lvl3pPr marL="1371600" lvl="2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Cabin"/>
                <a:ea typeface="Cabin"/>
                <a:cs typeface="Cabin"/>
                <a:sym typeface="Cabin"/>
              </a:defRPr>
            </a:lvl3pPr>
            <a:lvl4pPr marL="1828800" lvl="3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–"/>
              <a:defRPr sz="1350">
                <a:latin typeface="Cabin"/>
                <a:ea typeface="Cabin"/>
                <a:cs typeface="Cabin"/>
                <a:sym typeface="Cabin"/>
              </a:defRPr>
            </a:lvl4pPr>
            <a:lvl5pPr marL="2286000" lvl="4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»"/>
              <a:defRPr sz="1350">
                <a:latin typeface="Cabin"/>
                <a:ea typeface="Cabin"/>
                <a:cs typeface="Cabin"/>
                <a:sym typeface="Cabin"/>
              </a:defRPr>
            </a:lvl5pPr>
            <a:lvl6pPr marL="2743200" lvl="5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6pPr>
            <a:lvl7pPr marL="3200400" lvl="6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marL="3657600" lvl="7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marL="4114800" lvl="8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body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>
                <a:latin typeface="Cabin"/>
                <a:ea typeface="Cabin"/>
                <a:cs typeface="Cabin"/>
                <a:sym typeface="Cabin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>
                <a:latin typeface="Cabin"/>
                <a:ea typeface="Cabin"/>
                <a:cs typeface="Cabin"/>
                <a:sym typeface="Cabin"/>
              </a:defRPr>
            </a:lvl2pPr>
            <a:lvl3pPr marL="1371600" lvl="2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>
                <a:latin typeface="Cabin"/>
                <a:ea typeface="Cabin"/>
                <a:cs typeface="Cabin"/>
                <a:sym typeface="Cabin"/>
              </a:defRPr>
            </a:lvl3pPr>
            <a:lvl4pPr marL="1828800" lvl="3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–"/>
              <a:defRPr sz="1350">
                <a:latin typeface="Cabin"/>
                <a:ea typeface="Cabin"/>
                <a:cs typeface="Cabin"/>
                <a:sym typeface="Cabin"/>
              </a:defRPr>
            </a:lvl4pPr>
            <a:lvl5pPr marL="2286000" lvl="4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»"/>
              <a:defRPr sz="1350">
                <a:latin typeface="Cabin"/>
                <a:ea typeface="Cabin"/>
                <a:cs typeface="Cabin"/>
                <a:sym typeface="Cabin"/>
              </a:defRPr>
            </a:lvl5pPr>
            <a:lvl6pPr marL="2743200" lvl="5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6pPr>
            <a:lvl7pPr marL="3200400" lvl="6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7pPr>
            <a:lvl8pPr marL="3657600" lvl="7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8pPr>
            <a:lvl9pPr marL="4114800" lvl="8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/>
            </a:lvl9pPr>
          </a:lstStyle>
          <a:p>
            <a:endParaRPr/>
          </a:p>
        </p:txBody>
      </p:sp>
      <p:sp>
        <p:nvSpPr>
          <p:cNvPr id="50" name="Google Shape;50;p22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" name="Google Shape;53;p22"/>
          <p:cNvSpPr/>
          <p:nvPr/>
        </p:nvSpPr>
        <p:spPr>
          <a:xfrm>
            <a:off x="301899" y="2699657"/>
            <a:ext cx="4574903" cy="2838994"/>
          </a:xfrm>
          <a:prstGeom prst="ellipse">
            <a:avLst/>
          </a:prstGeom>
          <a:gradFill>
            <a:gsLst>
              <a:gs pos="0">
                <a:srgbClr val="BB2300"/>
              </a:gs>
              <a:gs pos="100000">
                <a:srgbClr val="FD9B94"/>
              </a:gs>
            </a:gsLst>
            <a:lin ang="16200000" scaled="0"/>
          </a:gradFill>
          <a:ln w="9525" cap="flat" cmpd="sng">
            <a:solidFill>
              <a:srgbClr val="A42B0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27058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4" name="Google Shape;54;p22"/>
          <p:cNvCxnSpPr/>
          <p:nvPr/>
        </p:nvCxnSpPr>
        <p:spPr>
          <a:xfrm>
            <a:off x="-13737" y="141918"/>
            <a:ext cx="12305121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" name="Google Shape;55;p22"/>
          <p:cNvCxnSpPr/>
          <p:nvPr/>
        </p:nvCxnSpPr>
        <p:spPr>
          <a:xfrm>
            <a:off x="-13737" y="82283"/>
            <a:ext cx="12305121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6" name="Google Shape;56;p22"/>
          <p:cNvCxnSpPr/>
          <p:nvPr/>
        </p:nvCxnSpPr>
        <p:spPr>
          <a:xfrm>
            <a:off x="-71801" y="893031"/>
            <a:ext cx="12305121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22"/>
          <p:cNvCxnSpPr/>
          <p:nvPr/>
        </p:nvCxnSpPr>
        <p:spPr>
          <a:xfrm>
            <a:off x="-71801" y="833396"/>
            <a:ext cx="12305121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22"/>
          <p:cNvSpPr/>
          <p:nvPr/>
        </p:nvSpPr>
        <p:spPr>
          <a:xfrm>
            <a:off x="11872687" y="0"/>
            <a:ext cx="342535" cy="968829"/>
          </a:xfrm>
          <a:prstGeom prst="rect">
            <a:avLst/>
          </a:prstGeom>
          <a:solidFill>
            <a:srgbClr val="9F2149"/>
          </a:solidFill>
          <a:ln w="25400" cap="flat" cmpd="sng">
            <a:solidFill>
              <a:srgbClr val="9F214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23"/>
          <p:cNvPicPr preferRelativeResize="0"/>
          <p:nvPr/>
        </p:nvPicPr>
        <p:blipFill rotWithShape="1">
          <a:blip r:embed="rId2">
            <a:alphaModFix amt="13000"/>
          </a:blip>
          <a:srcRect l="11275" r="9204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2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bin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latin typeface="Cabin"/>
                <a:ea typeface="Cabin"/>
                <a:cs typeface="Cabin"/>
                <a:sym typeface="Cabin"/>
              </a:defRPr>
            </a:lvl1pPr>
            <a:lvl2pPr marL="914400" lvl="1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3" name="Google Shape;63;p23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Cabin"/>
                <a:ea typeface="Cabin"/>
                <a:cs typeface="Cabin"/>
                <a:sym typeface="Cabin"/>
              </a:defRPr>
            </a:lvl1pPr>
            <a:lvl2pPr marL="914400" lvl="1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>
                <a:latin typeface="Cabin"/>
                <a:ea typeface="Cabin"/>
                <a:cs typeface="Cabin"/>
                <a:sym typeface="Cabin"/>
              </a:defRPr>
            </a:lvl2pPr>
            <a:lvl3pPr marL="1371600" lvl="2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>
                <a:latin typeface="Cabin"/>
                <a:ea typeface="Cabin"/>
                <a:cs typeface="Cabin"/>
                <a:sym typeface="Cabin"/>
              </a:defRPr>
            </a:lvl3pPr>
            <a:lvl4pPr marL="1828800" lvl="3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>
                <a:latin typeface="Cabin"/>
                <a:ea typeface="Cabin"/>
                <a:cs typeface="Cabin"/>
                <a:sym typeface="Cabin"/>
              </a:defRPr>
            </a:lvl4pPr>
            <a:lvl5pPr marL="2286000" lvl="4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>
                <a:latin typeface="Cabin"/>
                <a:ea typeface="Cabin"/>
                <a:cs typeface="Cabin"/>
                <a:sym typeface="Cabin"/>
              </a:defRPr>
            </a:lvl5pPr>
            <a:lvl6pPr marL="2743200" lvl="5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64" name="Google Shape;64;p23"/>
          <p:cNvSpPr txBox="1">
            <a:spLocks noGrp="1"/>
          </p:cNvSpPr>
          <p:nvPr>
            <p:ph type="body" idx="3"/>
          </p:nvPr>
        </p:nvSpPr>
        <p:spPr>
          <a:xfrm>
            <a:off x="6193369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latin typeface="Cabin"/>
                <a:ea typeface="Cabin"/>
                <a:cs typeface="Cabin"/>
                <a:sym typeface="Cabin"/>
              </a:defRPr>
            </a:lvl1pPr>
            <a:lvl2pPr marL="914400" lvl="1" indent="-228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body" idx="4"/>
          </p:nvPr>
        </p:nvSpPr>
        <p:spPr>
          <a:xfrm>
            <a:off x="6193369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Cabin"/>
                <a:ea typeface="Cabin"/>
                <a:cs typeface="Cabin"/>
                <a:sym typeface="Cabin"/>
              </a:defRPr>
            </a:lvl1pPr>
            <a:lvl2pPr marL="914400" lvl="1" indent="-32385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>
                <a:latin typeface="Cabin"/>
                <a:ea typeface="Cabin"/>
                <a:cs typeface="Cabin"/>
                <a:sym typeface="Cabin"/>
              </a:defRPr>
            </a:lvl2pPr>
            <a:lvl3pPr marL="1371600" lvl="2" indent="-314325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 sz="1350">
                <a:latin typeface="Cabin"/>
                <a:ea typeface="Cabin"/>
                <a:cs typeface="Cabin"/>
                <a:sym typeface="Cabin"/>
              </a:defRPr>
            </a:lvl3pPr>
            <a:lvl4pPr marL="1828800" lvl="3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>
                <a:latin typeface="Cabin"/>
                <a:ea typeface="Cabin"/>
                <a:cs typeface="Cabin"/>
                <a:sym typeface="Cabin"/>
              </a:defRPr>
            </a:lvl4pPr>
            <a:lvl5pPr marL="2286000" lvl="4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>
                <a:latin typeface="Cabin"/>
                <a:ea typeface="Cabin"/>
                <a:cs typeface="Cabin"/>
                <a:sym typeface="Cabin"/>
              </a:defRPr>
            </a:lvl5pPr>
            <a:lvl6pPr marL="2743200" lvl="5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marL="3200400" lvl="6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marL="3657600" lvl="7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marL="4114800" lvl="8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bin"/>
                <a:ea typeface="Cabin"/>
                <a:cs typeface="Cabin"/>
                <a:sym typeface="Cab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609600" y="1532711"/>
            <a:ext cx="10990216" cy="4593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8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8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awcdn.githack.com/AnaLauraBG/graficasPublicas/refs/heads/main/grafico_sectores.html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awcdn.githack.com/AnaLauraBG/graficasPublicas/refs/heads/main/grafico_cuadrantes.html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rawcdn.githack.com/AnaLauraBG/graficasPublicas/refs/heads/main/barras_homi_les_alc.html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rawcdn.githack.com/AnaLauraBG/graficasPublicas/refs/heads/main/mapa_interactivo_homicidio_lesiones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awcdn.githack.com/AnaLauraBG/graficasPublicas/refs/heads/main/grafico_alcaldias.html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bbbb3a928_0_503"/>
          <p:cNvSpPr txBox="1"/>
          <p:nvPr/>
        </p:nvSpPr>
        <p:spPr>
          <a:xfrm>
            <a:off x="598955" y="4024975"/>
            <a:ext cx="8539500" cy="8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2400" b="1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XXX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2025</a:t>
            </a:r>
            <a:endParaRPr sz="1700" b="0" i="0" u="none" strike="noStrike" cap="none"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22" name="Google Shape;122;g32bbbb3a928_0_503"/>
          <p:cNvSpPr txBox="1"/>
          <p:nvPr/>
        </p:nvSpPr>
        <p:spPr>
          <a:xfrm>
            <a:off x="598950" y="2932500"/>
            <a:ext cx="8969400" cy="993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434343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3200" b="1" i="0" u="none" strike="noStrike" cap="none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REPORTE MENSUAL DE INCIDENCIA DELICTIVA</a:t>
            </a:r>
            <a:endParaRPr sz="3200" b="1" i="0" u="none" strike="noStrike" cap="none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6"/>
          <p:cNvSpPr txBox="1">
            <a:spLocks noGrp="1"/>
          </p:cNvSpPr>
          <p:nvPr>
            <p:ph type="title" idx="4294967295"/>
          </p:nvPr>
        </p:nvSpPr>
        <p:spPr>
          <a:xfrm>
            <a:off x="162376" y="824292"/>
            <a:ext cx="110844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8F5D"/>
              </a:buClr>
              <a:buSzPts val="2000"/>
              <a:buFont typeface="Cabin"/>
              <a:buNone/>
            </a:pP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Sector con mayor </a:t>
            </a:r>
            <a:r>
              <a:rPr lang="en-US" sz="2700" b="1" u="sng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cantidad</a:t>
            </a: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</a:t>
            </a:r>
            <a:r>
              <a:rPr lang="en-US" sz="2700" b="1" u="sng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delitos</a:t>
            </a: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alto </a:t>
            </a:r>
            <a:r>
              <a:rPr lang="en-US" sz="2700" b="1" u="sng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impacto</a:t>
            </a:r>
            <a:endParaRPr sz="2700" b="1" u="sng" dirty="0">
              <a:solidFill>
                <a:srgbClr val="9F224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43" name="Google Shape;243;p6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Delitos de alto impacto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4" name="Google Shape;244;p6" title="gpp_mayb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955167" y="75833"/>
            <a:ext cx="652800" cy="65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6" name="Google Shape;246;p6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47" name="Google Shape;247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6" title="adip-logotipo-rojo.png"/>
          <p:cNvPicPr preferRelativeResize="0"/>
          <p:nvPr/>
        </p:nvPicPr>
        <p:blipFill rotWithShape="1">
          <a:blip r:embed="rId6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 title="LogoCDMX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7"/>
          <p:cNvSpPr txBox="1">
            <a:spLocks noGrp="1"/>
          </p:cNvSpPr>
          <p:nvPr>
            <p:ph type="title" idx="4294967295"/>
          </p:nvPr>
        </p:nvSpPr>
        <p:spPr>
          <a:xfrm>
            <a:off x="324723" y="931000"/>
            <a:ext cx="10037400" cy="6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8F5D"/>
              </a:buClr>
              <a:buSzPts val="2000"/>
              <a:buFont typeface="Cabin"/>
              <a:buNone/>
            </a:pPr>
            <a:r>
              <a:rPr lang="en-US" sz="2700" b="1" u="sng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Cuadrante con mayor cantidad de delitos de alto impacto</a:t>
            </a:r>
            <a:endParaRPr sz="2700" b="1" u="sng">
              <a:solidFill>
                <a:srgbClr val="9F224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55" name="Google Shape;255;p7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Delitos de alto impacto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6" name="Google Shape;256;p7" title="gpp_mayb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955167" y="75833"/>
            <a:ext cx="652800" cy="65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8" name="Google Shape;258;p7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59" name="Google Shape;259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7" title="adip-logotipo-rojo.png"/>
          <p:cNvPicPr preferRelativeResize="0"/>
          <p:nvPr/>
        </p:nvPicPr>
        <p:blipFill rotWithShape="1">
          <a:blip r:embed="rId6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7" title="LogoCDMX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7164733784_0_114"/>
          <p:cNvSpPr/>
          <p:nvPr/>
        </p:nvSpPr>
        <p:spPr>
          <a:xfrm>
            <a:off x="413026" y="1718975"/>
            <a:ext cx="5337900" cy="652800"/>
          </a:xfrm>
          <a:prstGeom prst="rect">
            <a:avLst/>
          </a:prstGeom>
          <a:solidFill>
            <a:srgbClr val="9D214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g37164733784_0_114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Homicidio doloso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8" name="Google Shape;268;g37164733784_0_114" title="sire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85300" y="165804"/>
            <a:ext cx="528233" cy="528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9" name="Google Shape;269;g37164733784_0_114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70" name="Google Shape;270;g37164733784_0_1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37164733784_0_114" title="adip-logotipo-rojo.png"/>
          <p:cNvPicPr preferRelativeResize="0"/>
          <p:nvPr/>
        </p:nvPicPr>
        <p:blipFill rotWithShape="1">
          <a:blip r:embed="rId5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37164733784_0_114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73" name="Google Shape;273;g37164733784_0_114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g37164733784_0_114"/>
          <p:cNvSpPr txBox="1"/>
          <p:nvPr/>
        </p:nvSpPr>
        <p:spPr>
          <a:xfrm>
            <a:off x="409475" y="1660650"/>
            <a:ext cx="5981100" cy="723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000" dirty="0" err="1">
                <a:solidFill>
                  <a:schemeClr val="bg1"/>
                </a:solidFill>
                <a:latin typeface="Cabin" panose="020B0604020202020204" charset="0"/>
              </a:rPr>
              <a:t>xxxxx</a:t>
            </a:r>
            <a:endParaRPr sz="4000" b="0" i="0" u="none" strike="noStrike" cap="none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75" name="Google Shape;275;g37164733784_0_114"/>
          <p:cNvSpPr txBox="1"/>
          <p:nvPr/>
        </p:nvSpPr>
        <p:spPr>
          <a:xfrm>
            <a:off x="409467" y="1097153"/>
            <a:ext cx="6094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-US" sz="40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Homicidio</a:t>
            </a:r>
            <a:r>
              <a:rPr lang="en-US" sz="40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40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Doloso</a:t>
            </a:r>
            <a:endParaRPr sz="4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37164733784_0_114"/>
          <p:cNvSpPr txBox="1"/>
          <p:nvPr/>
        </p:nvSpPr>
        <p:spPr>
          <a:xfrm>
            <a:off x="611566" y="3032045"/>
            <a:ext cx="6096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2400" b="1" dirty="0" err="1">
                <a:solidFill>
                  <a:srgbClr val="58595A"/>
                </a:solidFill>
                <a:latin typeface="Roboto" panose="02000000000000000000" pitchFamily="2" charset="0"/>
              </a:rPr>
              <a:t>xxxx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37164733784_0_114"/>
          <p:cNvSpPr txBox="1"/>
          <p:nvPr/>
        </p:nvSpPr>
        <p:spPr>
          <a:xfrm>
            <a:off x="611566" y="497630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rgbClr val="58595A"/>
                </a:solidFill>
                <a:latin typeface="Roboto"/>
                <a:ea typeface="Roboto"/>
                <a:cs typeface="Roboto"/>
                <a:sym typeface="Roboto"/>
              </a:rPr>
              <a:t>Mensual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7" name="Google Shape;287;g37164733784_0_133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88" name="Google Shape;288;g37164733784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g37164733784_0_133" title="adip-logotipo-rojo.png"/>
          <p:cNvPicPr preferRelativeResize="0"/>
          <p:nvPr/>
        </p:nvPicPr>
        <p:blipFill rotWithShape="1">
          <a:blip r:embed="rId4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g37164733784_0_133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91" name="Google Shape;291;g37164733784_0_133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Homicidio doloso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92" name="Google Shape;292;g37164733784_0_133" title="siren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85300" y="165804"/>
            <a:ext cx="528233" cy="528233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g37164733784_0_133"/>
          <p:cNvSpPr txBox="1"/>
          <p:nvPr/>
        </p:nvSpPr>
        <p:spPr>
          <a:xfrm>
            <a:off x="8311825" y="5861550"/>
            <a:ext cx="36489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4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* Incluye homicidio doloso y feminicidio</a:t>
            </a:r>
            <a:endParaRPr sz="14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94" name="Google Shape;294;g37164733784_0_133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g37164733784_0_133"/>
          <p:cNvSpPr txBox="1"/>
          <p:nvPr/>
        </p:nvSpPr>
        <p:spPr>
          <a:xfrm>
            <a:off x="370396" y="1028712"/>
            <a:ext cx="60948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SzPts val="2700"/>
            </a:pP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Homicidio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doloso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*</a:t>
            </a:r>
            <a:b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Promedio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diario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>
                <a:solidFill>
                  <a:srgbClr val="9D2148"/>
                </a:solidFill>
                <a:latin typeface="Cabin" panose="020B0604020202020204" charset="0"/>
              </a:rPr>
              <a:t>xxx</a:t>
            </a:r>
            <a:endParaRPr sz="2700" b="0" i="0" u="none" strike="noStrike" cap="none" dirty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4" name="Google Shape;304;p1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05" name="Google Shape;30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1" title="adip-logotipo-rojo.png"/>
          <p:cNvPicPr preferRelativeResize="0"/>
          <p:nvPr/>
        </p:nvPicPr>
        <p:blipFill rotWithShape="1">
          <a:blip r:embed="rId4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1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08" name="Google Shape;308;p1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Homicidio doloso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9" name="Google Shape;309;p1" title="siren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85300" y="165804"/>
            <a:ext cx="528233" cy="528233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1"/>
          <p:cNvSpPr txBox="1"/>
          <p:nvPr/>
        </p:nvSpPr>
        <p:spPr>
          <a:xfrm>
            <a:off x="8311825" y="5861550"/>
            <a:ext cx="36489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4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* Incluye homicidio doloso y feminicidio</a:t>
            </a:r>
            <a:endParaRPr sz="14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11" name="Google Shape;311;p1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1"/>
          <p:cNvSpPr txBox="1"/>
          <p:nvPr/>
        </p:nvSpPr>
        <p:spPr>
          <a:xfrm>
            <a:off x="370396" y="1028712"/>
            <a:ext cx="6928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Homicidio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doloso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*</a:t>
            </a:r>
            <a:b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Promedio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diario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los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meses de 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mmm</a:t>
            </a:r>
            <a:endParaRPr sz="2700" b="0" i="0" u="none" strike="noStrike" cap="none" dirty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1" name="Google Shape;321;g37164733784_0_150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22" name="Google Shape;322;g37164733784_0_1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g37164733784_0_150" title="adip-logotipo-rojo.png"/>
          <p:cNvPicPr preferRelativeResize="0"/>
          <p:nvPr/>
        </p:nvPicPr>
        <p:blipFill rotWithShape="1">
          <a:blip r:embed="rId4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g37164733784_0_150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25" name="Google Shape;325;g37164733784_0_150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Homicidio doloso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6" name="Google Shape;326;g37164733784_0_150" title="siren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85300" y="165804"/>
            <a:ext cx="528233" cy="52823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g37164733784_0_150"/>
          <p:cNvSpPr txBox="1"/>
          <p:nvPr/>
        </p:nvSpPr>
        <p:spPr>
          <a:xfrm>
            <a:off x="8311825" y="5861550"/>
            <a:ext cx="36489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4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* Incluye homicidio doloso y feminicidio</a:t>
            </a:r>
            <a:endParaRPr sz="14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28" name="Google Shape;328;g37164733784_0_150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g37164733784_0_150"/>
          <p:cNvSpPr txBox="1"/>
          <p:nvPr/>
        </p:nvSpPr>
        <p:spPr>
          <a:xfrm>
            <a:off x="370391" y="1028700"/>
            <a:ext cx="60948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SzPts val="2700"/>
            </a:pP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Homicidio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doloso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* (</a:t>
            </a: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víctimas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)</a:t>
            </a:r>
            <a:b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Promedio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diario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>
                <a:solidFill>
                  <a:srgbClr val="9D2148"/>
                </a:solidFill>
                <a:latin typeface="Cabin" panose="020B0604020202020204" charset="0"/>
              </a:rPr>
              <a:t>xxx</a:t>
            </a:r>
            <a:endParaRPr sz="2700" b="0" i="0" u="none" strike="noStrike" cap="none" dirty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8" name="Google Shape;338;p2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39" name="Google Shape;33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" title="adip-logotipo-rojo.png"/>
          <p:cNvPicPr preferRelativeResize="0"/>
          <p:nvPr/>
        </p:nvPicPr>
        <p:blipFill rotWithShape="1">
          <a:blip r:embed="rId4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2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42" name="Google Shape;342;p2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Homicidio doloso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3" name="Google Shape;343;p2" title="siren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85300" y="165804"/>
            <a:ext cx="528233" cy="528233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"/>
          <p:cNvSpPr txBox="1"/>
          <p:nvPr/>
        </p:nvSpPr>
        <p:spPr>
          <a:xfrm>
            <a:off x="8311825" y="5861550"/>
            <a:ext cx="36489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4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* Incluye homicidio doloso y feminicidio</a:t>
            </a:r>
            <a:endParaRPr sz="14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45" name="Google Shape;345;p2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2"/>
          <p:cNvSpPr txBox="1"/>
          <p:nvPr/>
        </p:nvSpPr>
        <p:spPr>
          <a:xfrm>
            <a:off x="370395" y="1028712"/>
            <a:ext cx="64737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Homicidio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doloso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* (</a:t>
            </a: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víctimas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)</a:t>
            </a:r>
            <a:b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Promedio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diario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los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meses de 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mmm</a:t>
            </a:r>
            <a:endParaRPr sz="2700" b="0" i="0" u="none" strike="noStrike" cap="none" dirty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"/>
          <p:cNvSpPr/>
          <p:nvPr/>
        </p:nvSpPr>
        <p:spPr>
          <a:xfrm>
            <a:off x="489233" y="2298500"/>
            <a:ext cx="6340500" cy="652800"/>
          </a:xfrm>
          <a:prstGeom prst="rect">
            <a:avLst/>
          </a:prstGeom>
          <a:solidFill>
            <a:srgbClr val="9D214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3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1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Lesiones dolosas por disparo de arma de fuego</a:t>
            </a:r>
            <a:endParaRPr sz="16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7" name="Google Shape;357;p3" title="siren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85300" y="165804"/>
            <a:ext cx="528233" cy="528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8" name="Google Shape;358;p3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59" name="Google Shape;359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" title="adip-logotipo-rojo.png"/>
          <p:cNvPicPr preferRelativeResize="0"/>
          <p:nvPr/>
        </p:nvPicPr>
        <p:blipFill rotWithShape="1">
          <a:blip r:embed="rId5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62" name="Google Shape;362;p3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3"/>
          <p:cNvSpPr txBox="1"/>
          <p:nvPr/>
        </p:nvSpPr>
        <p:spPr>
          <a:xfrm>
            <a:off x="489333" y="2286012"/>
            <a:ext cx="6340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100" dirty="0" err="1">
                <a:solidFill>
                  <a:schemeClr val="bg1"/>
                </a:solidFill>
                <a:latin typeface="Cabin" panose="020B0604020202020204" charset="0"/>
              </a:rPr>
              <a:t>xxxxx</a:t>
            </a:r>
            <a:endParaRPr sz="4100" b="0" i="0" u="none" strike="noStrike" cap="none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364" name="Google Shape;364;p3"/>
          <p:cNvSpPr txBox="1"/>
          <p:nvPr/>
        </p:nvSpPr>
        <p:spPr>
          <a:xfrm>
            <a:off x="370400" y="1045725"/>
            <a:ext cx="73320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-US" sz="4000" b="1" i="0" u="none" strike="noStrike" cap="none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Lesiones dolosas por </a:t>
            </a:r>
            <a:endParaRPr sz="4000" b="1" i="0" u="none" strike="noStrike" cap="none">
              <a:solidFill>
                <a:srgbClr val="9D2148"/>
              </a:solidFill>
              <a:latin typeface="Cabin"/>
              <a:ea typeface="Cabin"/>
              <a:cs typeface="Cabin"/>
              <a:sym typeface="Cab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-US" sz="4000" b="1" i="0" u="none" strike="noStrike" cap="none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di</a:t>
            </a:r>
            <a:r>
              <a:rPr lang="en-US" sz="4000" b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sparo de arma de fuego</a:t>
            </a:r>
            <a:endParaRPr sz="4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"/>
          <p:cNvSpPr txBox="1"/>
          <p:nvPr/>
        </p:nvSpPr>
        <p:spPr>
          <a:xfrm>
            <a:off x="611566" y="3260645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2400" b="1" dirty="0" err="1">
                <a:solidFill>
                  <a:srgbClr val="58595A"/>
                </a:solidFill>
                <a:latin typeface="Roboto" panose="02000000000000000000" pitchFamily="2" charset="0"/>
              </a:rPr>
              <a:t>xxxx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"/>
          <p:cNvSpPr txBox="1"/>
          <p:nvPr/>
        </p:nvSpPr>
        <p:spPr>
          <a:xfrm>
            <a:off x="611566" y="497630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rgbClr val="58595A"/>
                </a:solidFill>
                <a:latin typeface="Roboto"/>
                <a:ea typeface="Roboto"/>
                <a:cs typeface="Roboto"/>
                <a:sym typeface="Roboto"/>
              </a:rPr>
              <a:t>Mensual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6" name="Google Shape;376;p4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77" name="Google Shape;37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4" title="adip-logotipo-rojo.png"/>
          <p:cNvPicPr preferRelativeResize="0"/>
          <p:nvPr/>
        </p:nvPicPr>
        <p:blipFill rotWithShape="1">
          <a:blip r:embed="rId4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80" name="Google Shape;380;p4" title="LogoCDMX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4"/>
          <p:cNvSpPr txBox="1"/>
          <p:nvPr/>
        </p:nvSpPr>
        <p:spPr>
          <a:xfrm>
            <a:off x="457200" y="1028700"/>
            <a:ext cx="7374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SzPts val="2700"/>
            </a:pP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Lesiones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dolosas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por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</a:t>
            </a: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isparo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700" b="1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a</a:t>
            </a: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rma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fuego</a:t>
            </a:r>
            <a:b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Promedio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diario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>
                <a:solidFill>
                  <a:srgbClr val="9D2148"/>
                </a:solidFill>
                <a:latin typeface="Cabin" panose="020B0604020202020204" charset="0"/>
              </a:rPr>
              <a:t>xxx</a:t>
            </a:r>
            <a:endParaRPr sz="2700" b="0" i="0" u="none" strike="noStrike" cap="none" dirty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382" name="Google Shape;382;p4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 fontScale="77500" lnSpcReduction="2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Lesiones dolosas por di</a:t>
            </a:r>
            <a:r>
              <a:rPr lang="en-US" sz="1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sparo de arma de fuego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3" name="Google Shape;383;p4" title="sire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985300" y="165804"/>
            <a:ext cx="528233" cy="528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2" name="Google Shape;392;p5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93" name="Google Shape;393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5" title="adip-logotipo-rojo.png"/>
          <p:cNvPicPr preferRelativeResize="0"/>
          <p:nvPr/>
        </p:nvPicPr>
        <p:blipFill rotWithShape="1">
          <a:blip r:embed="rId4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5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96" name="Google Shape;396;p5" title="LogoCDMX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5"/>
          <p:cNvSpPr txBox="1"/>
          <p:nvPr/>
        </p:nvSpPr>
        <p:spPr>
          <a:xfrm>
            <a:off x="370389" y="1028688"/>
            <a:ext cx="7145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US" sz="2700" b="1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Lesiones</a:t>
            </a:r>
            <a:r>
              <a:rPr lang="en-US" sz="2700" b="1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dolosas</a:t>
            </a:r>
            <a:r>
              <a:rPr lang="en-US" sz="2700" b="1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por</a:t>
            </a:r>
            <a:r>
              <a:rPr lang="en-US" sz="2700" b="1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disparo</a:t>
            </a:r>
            <a:r>
              <a:rPr lang="en-US" sz="2700" b="1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700" b="1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arma</a:t>
            </a:r>
            <a:r>
              <a:rPr lang="en-US" sz="2700" b="1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700" b="1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fuego</a:t>
            </a:r>
            <a:b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Promedio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diario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los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meses de 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mmm</a:t>
            </a:r>
            <a:endParaRPr sz="2700" b="0" i="0" u="none" strike="noStrike" cap="none" dirty="0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398" name="Google Shape;398;p5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sz="1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Lesiones dolosas por disparo de arma de fuego</a:t>
            </a:r>
            <a:endParaRPr sz="16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9" name="Google Shape;399;p5" title="siren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985300" y="165804"/>
            <a:ext cx="528233" cy="528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328a9d55e9_0_0"/>
          <p:cNvSpPr txBox="1">
            <a:spLocks noGrp="1"/>
          </p:cNvSpPr>
          <p:nvPr>
            <p:ph type="title"/>
          </p:nvPr>
        </p:nvSpPr>
        <p:spPr>
          <a:xfrm>
            <a:off x="248356" y="83582"/>
            <a:ext cx="83418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</a:pPr>
            <a:r>
              <a:rPr lang="en-US" sz="1800"/>
              <a:t>Comparativa de Carpetas de Delitos de Alto Impacto: 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</a:pPr>
            <a:r>
              <a:rPr lang="en-US" sz="1800"/>
              <a:t>[Febrero  2025 y Abril 2025]  y [Abril  en 2023, 2024 y 2025]</a:t>
            </a:r>
            <a:endParaRPr sz="1800"/>
          </a:p>
        </p:txBody>
      </p:sp>
      <p:sp>
        <p:nvSpPr>
          <p:cNvPr id="130" name="Google Shape;130;g3328a9d55e9_0_0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Delitos de alto impacto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1" name="Google Shape;131;g3328a9d55e9_0_0" title="gpp_mayb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55167" y="75833"/>
            <a:ext cx="652800" cy="65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g3328a9d55e9_0_0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3" name="Google Shape;133;g3328a9d55e9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3328a9d55e9_0_0" title="LogoCDMX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3328a9d55e9_0_0" title="adip-logotipo-rojo.png"/>
          <p:cNvPicPr preferRelativeResize="0"/>
          <p:nvPr/>
        </p:nvPicPr>
        <p:blipFill rotWithShape="1">
          <a:blip r:embed="rId6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1;g3481a717287_0_0">
            <a:extLst>
              <a:ext uri="{FF2B5EF4-FFF2-40B4-BE49-F238E27FC236}">
                <a16:creationId xmlns:a16="http://schemas.microsoft.com/office/drawing/2014/main" id="{61F0A61C-AE31-8C7F-4EF7-7BD65925A7BD}"/>
              </a:ext>
            </a:extLst>
          </p:cNvPr>
          <p:cNvSpPr txBox="1"/>
          <p:nvPr/>
        </p:nvSpPr>
        <p:spPr>
          <a:xfrm>
            <a:off x="260599" y="836350"/>
            <a:ext cx="1188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1800"/>
            </a:pPr>
            <a:r>
              <a:rPr lang="en-US" sz="2400" b="1" i="0" u="none" strike="noStrike" cap="none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Comparativa</a:t>
            </a:r>
            <a:r>
              <a:rPr lang="en-US" sz="2400" b="1" i="0" u="none" strike="noStrike" cap="none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400" b="1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Carpetas</a:t>
            </a:r>
            <a:r>
              <a:rPr lang="en-US" sz="2400" b="1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400" b="1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Delitos</a:t>
            </a:r>
            <a:r>
              <a:rPr lang="en-US" sz="2400" b="1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 de Alto Impacto</a:t>
            </a:r>
            <a:endParaRPr sz="2400" b="1" i="0" u="none" strike="noStrike" cap="none" dirty="0">
              <a:solidFill>
                <a:srgbClr val="9F224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3"/>
          <p:cNvSpPr txBox="1">
            <a:spLocks noGrp="1"/>
          </p:cNvSpPr>
          <p:nvPr>
            <p:ph type="title" idx="4294967295"/>
          </p:nvPr>
        </p:nvSpPr>
        <p:spPr>
          <a:xfrm>
            <a:off x="370400" y="900462"/>
            <a:ext cx="11084400" cy="5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8F5D"/>
              </a:buClr>
              <a:buSzPts val="2000"/>
              <a:buFont typeface="Cabin"/>
              <a:buNone/>
            </a:pPr>
            <a:r>
              <a:rPr lang="en-US" sz="2700" b="1" u="sng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Homicidio y lesiones por arma de fuego por Alcaldía</a:t>
            </a:r>
            <a:endParaRPr sz="2700" b="1" u="sng">
              <a:solidFill>
                <a:srgbClr val="9F224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410" name="Google Shape;410;p13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Homicidio y </a:t>
            </a: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Lesiones 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11" name="Google Shape;411;p13" title="siren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985300" y="165804"/>
            <a:ext cx="528233" cy="52823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2" name="Google Shape;412;p13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13" name="Google Shape;413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13" title="adip-logotipo-rojo.png"/>
          <p:cNvPicPr preferRelativeResize="0"/>
          <p:nvPr/>
        </p:nvPicPr>
        <p:blipFill rotWithShape="1">
          <a:blip r:embed="rId6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13" title="LogoCDMX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g37164733784_0_259" title="robo-vehicul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82034" y="202665"/>
            <a:ext cx="575300" cy="493133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g37164733784_0_259"/>
          <p:cNvSpPr txBox="1"/>
          <p:nvPr/>
        </p:nvSpPr>
        <p:spPr>
          <a:xfrm>
            <a:off x="9704000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Robo de vehículo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22" name="Google Shape;422;g37164733784_0_259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23" name="Google Shape;423;g37164733784_0_25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g37164733784_0_259" title="adip-logotipo-rojo.png"/>
          <p:cNvPicPr preferRelativeResize="0"/>
          <p:nvPr/>
        </p:nvPicPr>
        <p:blipFill rotWithShape="1">
          <a:blip r:embed="rId5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g37164733784_0_259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426" name="Google Shape;426;g37164733784_0_259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g37164733784_0_259"/>
          <p:cNvSpPr/>
          <p:nvPr/>
        </p:nvSpPr>
        <p:spPr>
          <a:xfrm>
            <a:off x="493699" y="1714200"/>
            <a:ext cx="5426400" cy="652800"/>
          </a:xfrm>
          <a:prstGeom prst="rect">
            <a:avLst/>
          </a:prstGeom>
          <a:solidFill>
            <a:srgbClr val="9D214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8" name="Google Shape;428;g37164733784_0_259"/>
          <p:cNvSpPr txBox="1"/>
          <p:nvPr/>
        </p:nvSpPr>
        <p:spPr>
          <a:xfrm>
            <a:off x="493699" y="1680425"/>
            <a:ext cx="5426400" cy="723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4000" dirty="0" err="1">
                <a:solidFill>
                  <a:schemeClr val="bg1"/>
                </a:solidFill>
                <a:latin typeface="Cabin" panose="020B0604020202020204" charset="0"/>
              </a:rPr>
              <a:t>xxxxx</a:t>
            </a:r>
            <a:endParaRPr sz="4000" b="0" i="0" u="none" strike="noStrike" cap="none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429" name="Google Shape;429;g37164733784_0_259"/>
          <p:cNvSpPr txBox="1"/>
          <p:nvPr/>
        </p:nvSpPr>
        <p:spPr>
          <a:xfrm>
            <a:off x="401527" y="993314"/>
            <a:ext cx="6094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-US" sz="4000" b="1" i="0" u="none" strike="noStrike" cap="none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Robo de vehículo</a:t>
            </a:r>
            <a:endParaRPr sz="4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g37164733784_0_259"/>
          <p:cNvSpPr txBox="1"/>
          <p:nvPr/>
        </p:nvSpPr>
        <p:spPr>
          <a:xfrm>
            <a:off x="611566" y="3108245"/>
            <a:ext cx="6096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2400" b="1" dirty="0" err="1">
                <a:solidFill>
                  <a:srgbClr val="58595A"/>
                </a:solidFill>
                <a:latin typeface="Roboto" panose="02000000000000000000" pitchFamily="2" charset="0"/>
              </a:rPr>
              <a:t>xxxx</a:t>
            </a:r>
            <a:endParaRPr lang="en-US" sz="2400" dirty="0"/>
          </a:p>
        </p:txBody>
      </p:sp>
      <p:sp>
        <p:nvSpPr>
          <p:cNvPr id="431" name="Google Shape;431;g37164733784_0_259"/>
          <p:cNvSpPr txBox="1"/>
          <p:nvPr/>
        </p:nvSpPr>
        <p:spPr>
          <a:xfrm>
            <a:off x="611566" y="497630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rgbClr val="58595A"/>
                </a:solidFill>
                <a:latin typeface="Roboto"/>
                <a:ea typeface="Roboto"/>
                <a:cs typeface="Roboto"/>
                <a:sym typeface="Roboto"/>
              </a:rPr>
              <a:t>Mensual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7164733784_0_276"/>
          <p:cNvSpPr/>
          <p:nvPr/>
        </p:nvSpPr>
        <p:spPr>
          <a:xfrm>
            <a:off x="457201" y="1454450"/>
            <a:ext cx="5519700" cy="498300"/>
          </a:xfrm>
          <a:prstGeom prst="rect">
            <a:avLst/>
          </a:prstGeom>
          <a:solidFill>
            <a:srgbClr val="9D214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" name="Google Shape;442;g37164733784_0_276"/>
          <p:cNvSpPr txBox="1">
            <a:spLocks noGrp="1"/>
          </p:cNvSpPr>
          <p:nvPr>
            <p:ph type="title"/>
          </p:nvPr>
        </p:nvSpPr>
        <p:spPr>
          <a:xfrm>
            <a:off x="370400" y="900450"/>
            <a:ext cx="5606400" cy="11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sz="2700" b="1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Promedio</a:t>
            </a:r>
            <a:r>
              <a:rPr lang="en-US" sz="2700" b="1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diario</a:t>
            </a:r>
            <a:r>
              <a:rPr lang="en-US" sz="2700" b="1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800" b="1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xxx</a:t>
            </a:r>
            <a:r>
              <a:rPr lang="en-US" sz="2700" b="1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                                   </a:t>
            </a:r>
            <a:r>
              <a:rPr lang="en-US" sz="2700" b="1" dirty="0"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Robo de </a:t>
            </a:r>
            <a:r>
              <a:rPr lang="en-US" sz="2700" b="1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vehículo</a:t>
            </a:r>
            <a:r>
              <a:rPr lang="en-US" sz="2700" b="1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con y sin </a:t>
            </a:r>
            <a:r>
              <a:rPr lang="en-US" sz="2700" b="1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violencia</a:t>
            </a:r>
            <a:endParaRPr sz="2700" b="1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443" name="Google Shape;443;g37164733784_0_276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44" name="Google Shape;444;g37164733784_0_2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g37164733784_0_276" title="adip-logotipo-rojo.png"/>
          <p:cNvPicPr preferRelativeResize="0"/>
          <p:nvPr/>
        </p:nvPicPr>
        <p:blipFill rotWithShape="1">
          <a:blip r:embed="rId4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g37164733784_0_276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447" name="Google Shape;447;g37164733784_0_276" title="LogoCDMX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g37164733784_0_276" title="robo-vehiculo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982034" y="202665"/>
            <a:ext cx="575300" cy="493133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g37164733784_0_276"/>
          <p:cNvSpPr txBox="1"/>
          <p:nvPr/>
        </p:nvSpPr>
        <p:spPr>
          <a:xfrm>
            <a:off x="9704000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Robo de vehículo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8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9" name="Google Shape;45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8" title="adip-logotipo-rojo.png"/>
          <p:cNvPicPr preferRelativeResize="0"/>
          <p:nvPr/>
        </p:nvPicPr>
        <p:blipFill rotWithShape="1">
          <a:blip r:embed="rId4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8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462" name="Google Shape;462;p8" title="LogoCDMX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8" title="robo-vehiculo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982034" y="202665"/>
            <a:ext cx="575300" cy="493133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8"/>
          <p:cNvSpPr txBox="1"/>
          <p:nvPr/>
        </p:nvSpPr>
        <p:spPr>
          <a:xfrm>
            <a:off x="9704000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Robo de vehículo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9" name="Google Shape;469;p8"/>
          <p:cNvSpPr/>
          <p:nvPr/>
        </p:nvSpPr>
        <p:spPr>
          <a:xfrm>
            <a:off x="457201" y="1454450"/>
            <a:ext cx="5519700" cy="498300"/>
          </a:xfrm>
          <a:prstGeom prst="rect">
            <a:avLst/>
          </a:prstGeom>
          <a:solidFill>
            <a:srgbClr val="9D214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0" name="Google Shape;470;p8"/>
          <p:cNvSpPr txBox="1">
            <a:spLocks noGrp="1"/>
          </p:cNvSpPr>
          <p:nvPr>
            <p:ph type="title"/>
          </p:nvPr>
        </p:nvSpPr>
        <p:spPr>
          <a:xfrm>
            <a:off x="370400" y="900450"/>
            <a:ext cx="5606400" cy="11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sz="2700" b="1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Promedio</a:t>
            </a:r>
            <a:r>
              <a:rPr lang="en-US" sz="2700" b="1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diario</a:t>
            </a:r>
            <a:r>
              <a:rPr lang="en-US" sz="2700" b="1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de mmm                                    </a:t>
            </a:r>
            <a:r>
              <a:rPr lang="en-US" sz="2700" b="1" dirty="0"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Robo de </a:t>
            </a:r>
            <a:r>
              <a:rPr lang="en-US" sz="2700" b="1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vehículo</a:t>
            </a:r>
            <a:r>
              <a:rPr lang="en-US" sz="2700" b="1" dirty="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 con y sin </a:t>
            </a:r>
            <a:r>
              <a:rPr lang="en-US" sz="2700" b="1" dirty="0" err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violencia</a:t>
            </a:r>
            <a:endParaRPr sz="2700" b="1" dirty="0">
              <a:solidFill>
                <a:schemeClr val="lt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17"/>
          <p:cNvSpPr txBox="1">
            <a:spLocks noGrp="1"/>
          </p:cNvSpPr>
          <p:nvPr>
            <p:ph type="title" idx="4294967295"/>
          </p:nvPr>
        </p:nvSpPr>
        <p:spPr>
          <a:xfrm>
            <a:off x="370400" y="865650"/>
            <a:ext cx="110409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8F5D"/>
              </a:buClr>
              <a:buSzPts val="2000"/>
              <a:buFont typeface="Cabin"/>
              <a:buNone/>
            </a:pP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Total de </a:t>
            </a:r>
            <a:r>
              <a:rPr lang="en-US" sz="2700" b="1" u="sng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delitos</a:t>
            </a: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700" b="1" u="sng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por</a:t>
            </a: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700" b="1" u="sng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cuadrante</a:t>
            </a: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 mmm 2025</a:t>
            </a:r>
            <a:endParaRPr sz="2700" b="1" u="sng" dirty="0">
              <a:solidFill>
                <a:srgbClr val="9F224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475" name="Google Shape;475;p17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76" name="Google Shape;476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17" title="adip-logotipo-rojo.png"/>
          <p:cNvPicPr preferRelativeResize="0"/>
          <p:nvPr/>
        </p:nvPicPr>
        <p:blipFill rotWithShape="1">
          <a:blip r:embed="rId5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17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481a717287_0_0"/>
          <p:cNvSpPr txBox="1">
            <a:spLocks noGrp="1"/>
          </p:cNvSpPr>
          <p:nvPr>
            <p:ph type="title"/>
          </p:nvPr>
        </p:nvSpPr>
        <p:spPr>
          <a:xfrm>
            <a:off x="248356" y="83582"/>
            <a:ext cx="83418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</a:pPr>
            <a:r>
              <a:rPr lang="en-US" sz="1800"/>
              <a:t>Comparativa de Carpetas de Delitos de Alto Impacto: </a:t>
            </a: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</a:pPr>
            <a:r>
              <a:rPr lang="en-US" sz="1800"/>
              <a:t>[Febrero  2025 y Abril 2025]  y [Abril  en 2023, 2024 y 2025]</a:t>
            </a:r>
            <a:endParaRPr sz="1800"/>
          </a:p>
        </p:txBody>
      </p:sp>
      <p:sp>
        <p:nvSpPr>
          <p:cNvPr id="141" name="Google Shape;141;g3481a717287_0_0"/>
          <p:cNvSpPr txBox="1"/>
          <p:nvPr/>
        </p:nvSpPr>
        <p:spPr>
          <a:xfrm>
            <a:off x="260599" y="836350"/>
            <a:ext cx="11881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400" b="1" i="0" u="none" strike="noStrike" cap="none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Comparativa</a:t>
            </a:r>
            <a:r>
              <a:rPr lang="en-US" sz="2400" b="1" i="0" u="none" strike="noStrike" cap="none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 del </a:t>
            </a:r>
            <a:r>
              <a:rPr lang="en-US" sz="2400" b="1" i="0" u="none" strike="noStrike" cap="none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Promedio</a:t>
            </a:r>
            <a:r>
              <a:rPr lang="en-US" sz="2400" b="1" i="0" u="none" strike="noStrike" cap="none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400" b="1" i="0" u="none" strike="noStrike" cap="none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diario</a:t>
            </a:r>
            <a:r>
              <a:rPr lang="en-US" sz="2400" b="1" i="0" u="none" strike="noStrike" cap="none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400" b="1" i="0" u="none" strike="noStrike" cap="none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mensual</a:t>
            </a:r>
            <a:r>
              <a:rPr lang="en-US" sz="2400" b="1" i="0" u="none" strike="noStrike" cap="none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400" b="1" i="0" u="none" strike="noStrike" cap="none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Carpetas</a:t>
            </a:r>
            <a:r>
              <a:rPr lang="en-US" sz="2400" b="1" i="0" u="none" strike="noStrike" cap="none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400" b="1" i="0" u="none" strike="noStrike" cap="none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Delitos</a:t>
            </a:r>
            <a:r>
              <a:rPr lang="en-US" sz="2400" b="1" i="0" u="none" strike="noStrike" cap="none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 de Alto Impacto</a:t>
            </a:r>
            <a:endParaRPr sz="2400" b="1" i="0" u="none" strike="noStrike" cap="none" dirty="0">
              <a:solidFill>
                <a:srgbClr val="9F224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43" name="Google Shape;143;g3481a717287_0_0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Delitos de alto impacto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4" name="Google Shape;144;g3481a717287_0_0" title="gpp_mayb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55167" y="75833"/>
            <a:ext cx="652800" cy="65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5" name="Google Shape;145;g3481a717287_0_0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6" name="Google Shape;146;g3481a717287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3481a717287_0_0" title="LogoCDMX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3481a717287_0_0" title="adip-logotipo-rojo.png"/>
          <p:cNvPicPr preferRelativeResize="0"/>
          <p:nvPr/>
        </p:nvPicPr>
        <p:blipFill rotWithShape="1">
          <a:blip r:embed="rId6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6df0709f2b_1_30"/>
          <p:cNvSpPr txBox="1"/>
          <p:nvPr/>
        </p:nvSpPr>
        <p:spPr>
          <a:xfrm>
            <a:off x="274400" y="830175"/>
            <a:ext cx="9903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400" b="1" i="0" u="none" strike="noStrike" cap="none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Comparativa de Carpetas de Delitos de Alto Impacto </a:t>
            </a:r>
            <a:endParaRPr sz="2400" b="1" i="0" u="none" strike="noStrike" cap="none">
              <a:solidFill>
                <a:srgbClr val="9F22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g36df0709f2b_1_30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Delitos de alto impacto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" name="Google Shape;156;g36df0709f2b_1_30" title="gpp_mayb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55167" y="75833"/>
            <a:ext cx="652800" cy="65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Google Shape;157;g36df0709f2b_1_30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g36df0709f2b_1_30" title="LogoCDMX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36df0709f2b_1_30" title="adip-logotipo-rojo.png"/>
          <p:cNvPicPr preferRelativeResize="0"/>
          <p:nvPr/>
        </p:nvPicPr>
        <p:blipFill rotWithShape="1">
          <a:blip r:embed="rId5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36df0709f2b_1_3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7164733784_0_0"/>
          <p:cNvSpPr/>
          <p:nvPr/>
        </p:nvSpPr>
        <p:spPr>
          <a:xfrm>
            <a:off x="640525" y="1650875"/>
            <a:ext cx="6096000" cy="652800"/>
          </a:xfrm>
          <a:prstGeom prst="rect">
            <a:avLst/>
          </a:prstGeom>
          <a:solidFill>
            <a:srgbClr val="9D214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g37164733784_0_0"/>
          <p:cNvSpPr txBox="1">
            <a:spLocks noGrp="1"/>
          </p:cNvSpPr>
          <p:nvPr>
            <p:ph type="title"/>
          </p:nvPr>
        </p:nvSpPr>
        <p:spPr>
          <a:xfrm>
            <a:off x="640525" y="1522700"/>
            <a:ext cx="6096000" cy="8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sz="4000" b="1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rPr>
              <a:t>en delitos de alto impacto</a:t>
            </a:r>
            <a:endParaRPr sz="4000" b="1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67" name="Google Shape;167;g37164733784_0_0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Delitos de alto impacto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8" name="Google Shape;168;g37164733784_0_0" title="gpp_mayb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55167" y="75833"/>
            <a:ext cx="652800" cy="65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g37164733784_0_0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0" name="Google Shape;170;g37164733784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37164733784_0_0" title="adip-logotipo-rojo.png"/>
          <p:cNvPicPr preferRelativeResize="0"/>
          <p:nvPr/>
        </p:nvPicPr>
        <p:blipFill rotWithShape="1">
          <a:blip r:embed="rId5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37164733784_0_0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73" name="Google Shape;173;g37164733784_0_0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37164733784_0_0"/>
          <p:cNvSpPr txBox="1"/>
          <p:nvPr/>
        </p:nvSpPr>
        <p:spPr>
          <a:xfrm>
            <a:off x="611569" y="994129"/>
            <a:ext cx="6096000" cy="723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SzPts val="4100"/>
            </a:pPr>
            <a:r>
              <a:rPr lang="es-ES" sz="4000" b="1" dirty="0" err="1">
                <a:solidFill>
                  <a:srgbClr val="9D2148"/>
                </a:solidFill>
                <a:latin typeface="Cabin" panose="020B0604020202020204" charset="0"/>
              </a:rPr>
              <a:t>xxxxx</a:t>
            </a:r>
            <a:endParaRPr sz="4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37164733784_0_0"/>
          <p:cNvSpPr txBox="1"/>
          <p:nvPr/>
        </p:nvSpPr>
        <p:spPr>
          <a:xfrm>
            <a:off x="611566" y="3032045"/>
            <a:ext cx="6096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sz="2400" b="1" dirty="0" err="1">
                <a:solidFill>
                  <a:srgbClr val="58595A"/>
                </a:solidFill>
                <a:latin typeface="Roboto" panose="02000000000000000000" pitchFamily="2" charset="0"/>
              </a:rPr>
              <a:t>xxxx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37164733784_0_0"/>
          <p:cNvSpPr txBox="1"/>
          <p:nvPr/>
        </p:nvSpPr>
        <p:spPr>
          <a:xfrm>
            <a:off x="611566" y="4976300"/>
            <a:ext cx="6096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rgbClr val="58595A"/>
                </a:solidFill>
                <a:latin typeface="Roboto"/>
                <a:ea typeface="Roboto"/>
                <a:cs typeface="Roboto"/>
                <a:sym typeface="Roboto"/>
              </a:rPr>
              <a:t>Mensual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6" name="Google Shape;186;g37164733784_0_23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7" name="Google Shape;187;g37164733784_0_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37164733784_0_23" title="adip-logotipo-rojo.png"/>
          <p:cNvPicPr preferRelativeResize="0"/>
          <p:nvPr/>
        </p:nvPicPr>
        <p:blipFill rotWithShape="1">
          <a:blip r:embed="rId4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37164733784_0_23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0" name="Google Shape;190;g37164733784_0_23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Delitos de alto impacto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1" name="Google Shape;191;g37164733784_0_23" title="gpp_mayb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55167" y="75833"/>
            <a:ext cx="652800" cy="65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g37164733784_0_23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g37164733784_0_23"/>
          <p:cNvSpPr txBox="1"/>
          <p:nvPr/>
        </p:nvSpPr>
        <p:spPr>
          <a:xfrm>
            <a:off x="370390" y="1055413"/>
            <a:ext cx="6096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Delitos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de Alto Impacto </a:t>
            </a:r>
            <a:endParaRPr sz="2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>
              <a:buSzPts val="2700"/>
            </a:pP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Promedio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dirty="0">
                <a:solidFill>
                  <a:srgbClr val="9D2148"/>
                </a:solidFill>
                <a:latin typeface="Cabin" panose="020B0604020202020204" charset="0"/>
              </a:rPr>
              <a:t>xxx</a:t>
            </a:r>
            <a:endParaRPr sz="2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2" name="Google Shape;202;g37164733784_0_39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03" name="Google Shape;203;g37164733784_0_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37164733784_0_39" title="adip-logotipo-rojo.png"/>
          <p:cNvPicPr preferRelativeResize="0"/>
          <p:nvPr/>
        </p:nvPicPr>
        <p:blipFill rotWithShape="1">
          <a:blip r:embed="rId4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37164733784_0_39"/>
          <p:cNvSpPr txBox="1"/>
          <p:nvPr/>
        </p:nvSpPr>
        <p:spPr>
          <a:xfrm>
            <a:off x="9960603" y="6242558"/>
            <a:ext cx="2000100" cy="2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sp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595A"/>
              </a:buClr>
              <a:buSzPts val="1065"/>
              <a:buFont typeface="Roboto Medium"/>
              <a:buNone/>
            </a:pPr>
            <a:r>
              <a:rPr lang="en-US" sz="1065" b="0" i="0" u="none" strike="noStrike" cap="none">
                <a:solidFill>
                  <a:srgbClr val="58595A"/>
                </a:solidFill>
                <a:latin typeface="Roboto Medium"/>
                <a:ea typeface="Roboto Medium"/>
                <a:cs typeface="Roboto Medium"/>
                <a:sym typeface="Roboto Medium"/>
              </a:rPr>
              <a:t>Fuente: Datos de la FGJCDMX.</a:t>
            </a:r>
            <a:endParaRPr sz="1065" b="0" i="0" u="none" strike="noStrike" cap="none">
              <a:solidFill>
                <a:srgbClr val="58595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06" name="Google Shape;206;g37164733784_0_39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Delitos de alto impacto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7" name="Google Shape;207;g37164733784_0_39" title="gpp_maybe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55167" y="75833"/>
            <a:ext cx="652800" cy="65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g37164733784_0_39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37164733784_0_39"/>
          <p:cNvSpPr txBox="1"/>
          <p:nvPr/>
        </p:nvSpPr>
        <p:spPr>
          <a:xfrm>
            <a:off x="370389" y="1055413"/>
            <a:ext cx="6976033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US" sz="2700" b="1" i="0" u="none" strike="noStrike" cap="none" dirty="0" err="1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Delitos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 de Alto Impacto </a:t>
            </a:r>
            <a:endParaRPr sz="2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Promedio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diario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de </a:t>
            </a:r>
            <a:r>
              <a:rPr lang="en-US" sz="2700" b="1" i="0" u="none" strike="noStrike" cap="none" dirty="0" err="1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los</a:t>
            </a:r>
            <a:r>
              <a:rPr lang="en-US" sz="2700" b="1" i="0" u="none" strike="noStrike" cap="none" dirty="0">
                <a:solidFill>
                  <a:srgbClr val="58595A"/>
                </a:solidFill>
                <a:latin typeface="Cabin"/>
                <a:ea typeface="Cabin"/>
                <a:cs typeface="Cabin"/>
                <a:sym typeface="Cabin"/>
              </a:rPr>
              <a:t> meses de </a:t>
            </a:r>
            <a:r>
              <a:rPr lang="en-US" sz="2700" b="1" i="0" u="none" strike="noStrike" cap="none" dirty="0">
                <a:solidFill>
                  <a:srgbClr val="9D2148"/>
                </a:solidFill>
                <a:latin typeface="Cabin"/>
                <a:ea typeface="Cabin"/>
                <a:cs typeface="Cabin"/>
                <a:sym typeface="Cabin"/>
              </a:rPr>
              <a:t>mmm</a:t>
            </a:r>
            <a:endParaRPr sz="2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6df0709f2b_0_210"/>
          <p:cNvSpPr txBox="1"/>
          <p:nvPr/>
        </p:nvSpPr>
        <p:spPr>
          <a:xfrm>
            <a:off x="370400" y="900450"/>
            <a:ext cx="62586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700" b="1" i="0" u="none" strike="noStrike" cap="none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</a:rPr>
              <a:t>Delitos de alto impacto por Alcaldía</a:t>
            </a:r>
            <a:endParaRPr sz="2700" b="1" i="0" u="none" strike="noStrike" cap="none">
              <a:solidFill>
                <a:srgbClr val="9F224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219" name="Google Shape;219;g36df0709f2b_0_210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Delitos de alto impacto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0" name="Google Shape;220;g36df0709f2b_0_210" title="gpp_mayb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55167" y="75833"/>
            <a:ext cx="652800" cy="65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2" name="Google Shape;222;g36df0709f2b_0_210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3" name="Google Shape;223;g36df0709f2b_0_2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g36df0709f2b_0_210" title="adip-logotipo-rojo.png"/>
          <p:cNvPicPr preferRelativeResize="0"/>
          <p:nvPr/>
        </p:nvPicPr>
        <p:blipFill rotWithShape="1">
          <a:blip r:embed="rId5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36df0709f2b_0_210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6df0709f2b_0_215"/>
          <p:cNvSpPr txBox="1">
            <a:spLocks noGrp="1"/>
          </p:cNvSpPr>
          <p:nvPr>
            <p:ph type="title" idx="4294967295"/>
          </p:nvPr>
        </p:nvSpPr>
        <p:spPr>
          <a:xfrm>
            <a:off x="293204" y="900462"/>
            <a:ext cx="11194800" cy="6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8F5D"/>
              </a:buClr>
              <a:buSzPts val="2000"/>
              <a:buFont typeface="Cabin"/>
              <a:buNone/>
            </a:pPr>
            <a:r>
              <a:rPr lang="en-US" sz="2700" b="1" u="sng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Alcaldías</a:t>
            </a: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con mayor </a:t>
            </a:r>
            <a:r>
              <a:rPr lang="en-US" sz="2700" b="1" u="sng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cantidad</a:t>
            </a: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</a:t>
            </a:r>
            <a:r>
              <a:rPr lang="en-US" sz="2700" b="1" u="sng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delitos</a:t>
            </a: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alto </a:t>
            </a:r>
            <a:r>
              <a:rPr lang="en-US" sz="2700" b="1" u="sng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impacto</a:t>
            </a: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</a:t>
            </a:r>
            <a:r>
              <a:rPr lang="en-US" sz="2700" b="1" u="sng" dirty="0" err="1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aaa</a:t>
            </a:r>
            <a:r>
              <a:rPr lang="en-US" sz="2700" b="1" u="sng" dirty="0">
                <a:solidFill>
                  <a:srgbClr val="9F2241"/>
                </a:solid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y mmm)</a:t>
            </a:r>
            <a:endParaRPr sz="2700" b="1" u="sng" dirty="0">
              <a:solidFill>
                <a:srgbClr val="9F2241"/>
              </a:solidFill>
            </a:endParaRPr>
          </a:p>
        </p:txBody>
      </p:sp>
      <p:cxnSp>
        <p:nvCxnSpPr>
          <p:cNvPr id="232" name="Google Shape;232;g36df0709f2b_0_215"/>
          <p:cNvCxnSpPr/>
          <p:nvPr/>
        </p:nvCxnSpPr>
        <p:spPr>
          <a:xfrm>
            <a:off x="3356278" y="425059"/>
            <a:ext cx="0" cy="291300"/>
          </a:xfrm>
          <a:prstGeom prst="straightConnector1">
            <a:avLst/>
          </a:prstGeom>
          <a:noFill/>
          <a:ln w="9525" cap="flat" cmpd="sng">
            <a:solidFill>
              <a:srgbClr val="B58F5D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33" name="Google Shape;233;g36df0709f2b_0_2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13241" y="425384"/>
            <a:ext cx="1548974" cy="2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g36df0709f2b_0_215" title="adip-logotipo-rojo.png"/>
          <p:cNvPicPr preferRelativeResize="0"/>
          <p:nvPr/>
        </p:nvPicPr>
        <p:blipFill rotWithShape="1">
          <a:blip r:embed="rId5">
            <a:alphaModFix/>
          </a:blip>
          <a:srcRect r="41259"/>
          <a:stretch/>
        </p:blipFill>
        <p:spPr>
          <a:xfrm>
            <a:off x="3448990" y="416625"/>
            <a:ext cx="628700" cy="29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g36df0709f2b_0_215" title="LogoCDMX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70400" y="247662"/>
            <a:ext cx="2832527" cy="6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g36df0709f2b_0_215"/>
          <p:cNvSpPr txBox="1"/>
          <p:nvPr/>
        </p:nvSpPr>
        <p:spPr>
          <a:xfrm>
            <a:off x="9703967" y="110433"/>
            <a:ext cx="2487900" cy="583500"/>
          </a:xfrm>
          <a:prstGeom prst="rect">
            <a:avLst/>
          </a:prstGeom>
          <a:solidFill>
            <a:srgbClr val="B28E5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Delitos de alto impacto</a:t>
            </a:r>
            <a:endParaRPr sz="16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7" name="Google Shape;237;g36df0709f2b_0_215" title="gpp_maybe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955167" y="75833"/>
            <a:ext cx="652800" cy="6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ojo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488</Words>
  <Application>Microsoft Office PowerPoint</Application>
  <PresentationFormat>Widescreen</PresentationFormat>
  <Paragraphs>84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Roboto</vt:lpstr>
      <vt:lpstr>Cabin</vt:lpstr>
      <vt:lpstr>Roboto Medium</vt:lpstr>
      <vt:lpstr>Calibri</vt:lpstr>
      <vt:lpstr>Office Theme</vt:lpstr>
      <vt:lpstr>PowerPoint Presentation</vt:lpstr>
      <vt:lpstr>Comparativa de Carpetas de Delitos de Alto Impacto:  [Febrero  2025 y Abril 2025]  y [Abril  en 2023, 2024 y 2025]</vt:lpstr>
      <vt:lpstr>Comparativa de Carpetas de Delitos de Alto Impacto:  [Febrero  2025 y Abril 2025]  y [Abril  en 2023, 2024 y 2025]</vt:lpstr>
      <vt:lpstr>PowerPoint Presentation</vt:lpstr>
      <vt:lpstr>en delitos de alto impacto</vt:lpstr>
      <vt:lpstr>PowerPoint Presentation</vt:lpstr>
      <vt:lpstr>PowerPoint Presentation</vt:lpstr>
      <vt:lpstr>PowerPoint Presentation</vt:lpstr>
      <vt:lpstr>Alcaldías con mayor cantidad de delitos de alto impacto (aaa y mmm)</vt:lpstr>
      <vt:lpstr>Sector con mayor cantidad de delitos de alto impacto</vt:lpstr>
      <vt:lpstr>Cuadrante con mayor cantidad de delitos de alto impacto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Homicidio y lesiones por arma de fuego por Alcaldía</vt:lpstr>
      <vt:lpstr>PowerPoint Presentation</vt:lpstr>
      <vt:lpstr>Promedio diario xxx                                     Robo de vehículo con y sin violencia</vt:lpstr>
      <vt:lpstr>Promedio diario de mmm                                     Robo de vehículo con y sin violencia</vt:lpstr>
      <vt:lpstr>Total de delitos por cuadrante -  mmm 2025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Laura</dc:creator>
  <cp:lastModifiedBy>Laura</cp:lastModifiedBy>
  <cp:revision>5</cp:revision>
  <dcterms:created xsi:type="dcterms:W3CDTF">2025-01-04T19:11:35Z</dcterms:created>
  <dcterms:modified xsi:type="dcterms:W3CDTF">2025-07-30T16:08:50Z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  <property fmtid="{D5CDD505-2E9C-101B-9397-08002B2CF9AE}" pid="3" name="subtitle">
    <vt:lpwstr>Semana (51) 16 al 20 de diciembre</vt:lpwstr>
  </property>
</Properties>
</file>